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5"/>
  </p:notesMasterIdLst>
  <p:handoutMasterIdLst>
    <p:handoutMasterId r:id="rId56"/>
  </p:handoutMasterIdLst>
  <p:sldIdLst>
    <p:sldId id="560" r:id="rId3"/>
    <p:sldId id="561" r:id="rId4"/>
    <p:sldId id="650" r:id="rId5"/>
    <p:sldId id="562" r:id="rId6"/>
    <p:sldId id="601" r:id="rId7"/>
    <p:sldId id="573" r:id="rId8"/>
    <p:sldId id="595" r:id="rId9"/>
    <p:sldId id="613" r:id="rId10"/>
    <p:sldId id="629" r:id="rId11"/>
    <p:sldId id="630" r:id="rId12"/>
    <p:sldId id="631" r:id="rId13"/>
    <p:sldId id="611" r:id="rId14"/>
    <p:sldId id="579" r:id="rId15"/>
    <p:sldId id="624" r:id="rId16"/>
    <p:sldId id="614" r:id="rId17"/>
    <p:sldId id="615" r:id="rId18"/>
    <p:sldId id="578" r:id="rId19"/>
    <p:sldId id="617" r:id="rId20"/>
    <p:sldId id="618" r:id="rId21"/>
    <p:sldId id="619" r:id="rId22"/>
    <p:sldId id="602" r:id="rId23"/>
    <p:sldId id="621" r:id="rId24"/>
    <p:sldId id="584" r:id="rId25"/>
    <p:sldId id="627" r:id="rId26"/>
    <p:sldId id="625" r:id="rId27"/>
    <p:sldId id="587" r:id="rId28"/>
    <p:sldId id="576" r:id="rId29"/>
    <p:sldId id="623" r:id="rId30"/>
    <p:sldId id="585" r:id="rId31"/>
    <p:sldId id="588" r:id="rId32"/>
    <p:sldId id="589" r:id="rId33"/>
    <p:sldId id="626" r:id="rId34"/>
    <p:sldId id="628" r:id="rId35"/>
    <p:sldId id="646" r:id="rId36"/>
    <p:sldId id="632" r:id="rId37"/>
    <p:sldId id="622" r:id="rId38"/>
    <p:sldId id="637" r:id="rId39"/>
    <p:sldId id="636" r:id="rId40"/>
    <p:sldId id="638" r:id="rId41"/>
    <p:sldId id="639" r:id="rId42"/>
    <p:sldId id="640" r:id="rId43"/>
    <p:sldId id="641" r:id="rId44"/>
    <p:sldId id="633" r:id="rId45"/>
    <p:sldId id="634" r:id="rId46"/>
    <p:sldId id="635" r:id="rId47"/>
    <p:sldId id="590" r:id="rId48"/>
    <p:sldId id="647" r:id="rId49"/>
    <p:sldId id="603" r:id="rId50"/>
    <p:sldId id="591" r:id="rId51"/>
    <p:sldId id="651" r:id="rId52"/>
    <p:sldId id="605" r:id="rId53"/>
    <p:sldId id="606" r:id="rId5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1C1C"/>
    <a:srgbClr val="FBEEDC"/>
    <a:srgbClr val="767691"/>
    <a:srgbClr val="C3A54D"/>
    <a:srgbClr val="AC2A14"/>
    <a:srgbClr val="7F7F7F"/>
    <a:srgbClr val="FFFFFF"/>
    <a:srgbClr val="C6C0AA"/>
    <a:srgbClr val="F9F0AB"/>
    <a:srgbClr val="F9E6A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 autoAdjust="0"/>
  </p:normalViewPr>
  <p:slideViewPr>
    <p:cSldViewPr>
      <p:cViewPr varScale="1">
        <p:scale>
          <a:sx n="73" d="100"/>
          <a:sy n="73" d="100"/>
        </p:scale>
        <p:origin x="49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72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8946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925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2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4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04880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82BDED-90FC-4B07-A4AE-5C0AABA2B497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2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2311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A3FD5-FD3F-4C79-A80B-E275BA2DB07B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8118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156316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3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8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34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417#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4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6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7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telenor.b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aticon.com/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607288"/>
            <a:ext cx="7681699" cy="14763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Function, </a:t>
            </a:r>
            <a:r>
              <a:rPr lang="en-US" dirty="0"/>
              <a:t>Debugging and Troubleshooting Code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84612" y="2267787"/>
            <a:ext cx="7681699" cy="1311301"/>
          </a:xfrm>
        </p:spPr>
        <p:txBody>
          <a:bodyPr>
            <a:normAutofit/>
          </a:bodyPr>
          <a:lstStyle/>
          <a:p>
            <a:r>
              <a:rPr lang="en-GB" dirty="0"/>
              <a:t>Defining</a:t>
            </a:r>
            <a:r>
              <a:rPr lang="en-US" dirty="0"/>
              <a:t> and Using </a:t>
            </a:r>
            <a:r>
              <a:rPr lang="en-US" dirty="0" smtClean="0"/>
              <a:t>Functions, </a:t>
            </a:r>
            <a:r>
              <a:rPr lang="en-US" dirty="0"/>
              <a:t>Overloads, Debugging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6523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961032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/>
        </p:nvSpPr>
        <p:spPr bwMode="auto">
          <a:xfrm>
            <a:off x="825157" y="4569806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/>
        </p:nvSpPr>
        <p:spPr bwMode="auto">
          <a:xfrm>
            <a:off x="825158" y="5039705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/>
        </p:nvSpPr>
        <p:spPr bwMode="auto">
          <a:xfrm>
            <a:off x="825157" y="5444832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/>
        </p:nvSpPr>
        <p:spPr bwMode="auto">
          <a:xfrm>
            <a:off x="825157" y="5785353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7"/>
              </a:rPr>
              <a:t>http://softuni.bg</a:t>
            </a:r>
            <a:endParaRPr lang="en-US" sz="1800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857154"/>
            <a:ext cx="2133598" cy="23414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5078239" y="3938016"/>
            <a:ext cx="1478290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Functions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418337" y="3563182"/>
            <a:ext cx="5148188" cy="2890492"/>
            <a:chOff x="6418337" y="3489294"/>
            <a:chExt cx="5148188" cy="2890492"/>
          </a:xfrm>
        </p:grpSpPr>
        <p:pic>
          <p:nvPicPr>
            <p:cNvPr id="15" name="Picture Placeholder 9"/>
            <p:cNvPicPr>
              <a:picLocks noChangeAspect="1"/>
            </p:cNvPicPr>
            <p:nvPr/>
          </p:nvPicPr>
          <p:blipFill>
            <a:blip r:embed="rId9" cstate="print"/>
            <a:srcRect t="2654" b="2654"/>
            <a:stretch>
              <a:fillRect/>
            </a:stretch>
          </p:blipFill>
          <p:spPr>
            <a:xfrm>
              <a:off x="6418337" y="4155279"/>
              <a:ext cx="5148188" cy="1940721"/>
            </a:xfrm>
            <a:prstGeom prst="rect">
              <a:avLst/>
            </a:prstGeom>
          </p:spPr>
        </p:pic>
        <p:pic>
          <p:nvPicPr>
            <p:cNvPr id="16" name="Picture 2" descr="Резултат с изображение за function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669" y="3489294"/>
              <a:ext cx="2921943" cy="2890492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201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prints a blank cash receipt: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Blank Receipt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49648" y="22098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Header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94212" y="1967772"/>
            <a:ext cx="6248400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CASH RECEIPT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808412" y="23653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49648" y="3575115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Body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14955" y="4724633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© SoftUni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804976" y="511213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https://judge.softuni.bg/Contests/Practice/Index/417#0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46212" y="49530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Footer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808412" y="373065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514955" y="3353267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Charged to____________________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Received by___________________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5098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 </a:t>
            </a:r>
            <a:r>
              <a:rPr lang="en-US" dirty="0"/>
              <a:t>to print each section (header + body + footer)</a:t>
            </a:r>
          </a:p>
          <a:p>
            <a:pPr lvl="1"/>
            <a:r>
              <a:rPr lang="en-US" dirty="0"/>
              <a:t>Copy the content from the slide</a:t>
            </a:r>
          </a:p>
          <a:p>
            <a:pPr lvl="1"/>
            <a:r>
              <a:rPr lang="en-US" dirty="0"/>
              <a:t>For the copyright sign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\u00A9</a:t>
            </a:r>
            <a:r>
              <a:rPr lang="en-US" dirty="0"/>
              <a:t>"</a:t>
            </a:r>
          </a:p>
          <a:p>
            <a:r>
              <a:rPr lang="en-US" sz="3200" dirty="0"/>
              <a:t>Create a </a:t>
            </a:r>
            <a:r>
              <a:rPr lang="en-US" sz="3200" dirty="0" smtClean="0"/>
              <a:t>Function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print_receipt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3200" dirty="0"/>
              <a:t> that calls these 3 </a:t>
            </a:r>
            <a:r>
              <a:rPr lang="en-US" sz="3200" dirty="0" smtClean="0"/>
              <a:t>Functions</a:t>
            </a:r>
            <a:r>
              <a:rPr lang="en-US" sz="3200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Blank Receipt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2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6454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Functions </a:t>
            </a:r>
            <a:r>
              <a:rPr lang="en-US" dirty="0"/>
              <a:t>with Parameters</a:t>
            </a:r>
          </a:p>
        </p:txBody>
      </p:sp>
      <p:pic>
        <p:nvPicPr>
          <p:cNvPr id="4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4533537" y="244330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sp>
        <p:nvSpPr>
          <p:cNvPr id="5" name="TextBox 4"/>
          <p:cNvSpPr txBox="1"/>
          <p:nvPr/>
        </p:nvSpPr>
        <p:spPr>
          <a:xfrm rot="364535">
            <a:off x="6575950" y="4445794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09281">
            <a:off x="2293787" y="2270490"/>
            <a:ext cx="1521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3489784" y="4476571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32441">
            <a:off x="8114742" y="1423027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9" name="TextBox 8"/>
          <p:cNvSpPr txBox="1"/>
          <p:nvPr/>
        </p:nvSpPr>
        <p:spPr>
          <a:xfrm rot="21521100">
            <a:off x="5341833" y="1049373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1981200"/>
            <a:ext cx="1097848" cy="1097848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76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can be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data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3000"/>
              </a:spcBef>
            </a:pPr>
            <a:r>
              <a:rPr lang="en-US" dirty="0"/>
              <a:t>Call the </a:t>
            </a:r>
            <a:r>
              <a:rPr lang="en-US" dirty="0" smtClean="0"/>
              <a:t>Function </a:t>
            </a:r>
            <a:r>
              <a:rPr lang="en-US" dirty="0"/>
              <a:t>with certain values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arguments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6926" y="5491804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print_numbers(5, 10)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/>
              <a:t>Parameters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6" y="2683455"/>
            <a:ext cx="10363200" cy="10541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print_numbers(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):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for i in range(start, end + 1):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print(i, end=' ')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989012" y="1685299"/>
            <a:ext cx="3352800" cy="787743"/>
          </a:xfrm>
          <a:prstGeom prst="wedgeRoundRectCallout">
            <a:avLst>
              <a:gd name="adj1" fmla="val 35083"/>
              <a:gd name="adj2" fmla="val 716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 parameters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start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</a:t>
            </a:r>
            <a:endParaRPr lang="en-US" sz="2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89612" y="5165473"/>
            <a:ext cx="3124200" cy="1114328"/>
          </a:xfrm>
          <a:prstGeom prst="wedgeRoundRectCallout">
            <a:avLst>
              <a:gd name="adj1" fmla="val -84139"/>
              <a:gd name="adj2" fmla="val 47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Passing arguments at invocation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6092824" y="1704737"/>
            <a:ext cx="3429000" cy="1114328"/>
          </a:xfrm>
          <a:prstGeom prst="wedgeRoundRectCallout">
            <a:avLst>
              <a:gd name="adj1" fmla="val -86660"/>
              <a:gd name="adj2" fmla="val 358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parameters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separated by comma</a:t>
            </a:r>
          </a:p>
        </p:txBody>
      </p:sp>
    </p:spTree>
    <p:extLst>
      <p:ext uri="{BB962C8B-B14F-4D97-AF65-F5344CB8AC3E}">
        <p14:creationId xmlns:p14="http://schemas.microsoft.com/office/powerpoint/2010/main" val="147105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275012" y="4800599"/>
            <a:ext cx="2667000" cy="383933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 </a:t>
            </a:r>
            <a:r>
              <a:rPr lang="en-US" dirty="0"/>
              <a:t>parameters</a:t>
            </a:r>
          </a:p>
          <a:p>
            <a:r>
              <a:rPr lang="en-US" dirty="0"/>
              <a:t>You can pass parameters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types</a:t>
            </a:r>
          </a:p>
          <a:p>
            <a:r>
              <a:rPr lang="en-US" dirty="0"/>
              <a:t>Each parameter has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/>
              <a:t>Parameters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6076" y="4724400"/>
            <a:ext cx="10363200" cy="11610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print_student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Student: {0}; Age: {1}, Grade: {2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}“.format(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408612" y="3336872"/>
            <a:ext cx="1905000" cy="1114328"/>
          </a:xfrm>
          <a:prstGeom prst="wedgeRoundRectCallout">
            <a:avLst>
              <a:gd name="adj1" fmla="val -69997"/>
              <a:gd name="adj2" fmla="val 671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526076" y="3336872"/>
            <a:ext cx="3352800" cy="1114328"/>
          </a:xfrm>
          <a:prstGeom prst="wedgeRoundRectCallout">
            <a:avLst>
              <a:gd name="adj1" fmla="val 65537"/>
              <a:gd name="adj2" fmla="val 644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parameters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different types</a:t>
            </a:r>
          </a:p>
        </p:txBody>
      </p:sp>
    </p:spTree>
    <p:extLst>
      <p:ext uri="{BB962C8B-B14F-4D97-AF65-F5344CB8AC3E}">
        <p14:creationId xmlns:p14="http://schemas.microsoft.com/office/powerpoint/2010/main" val="312919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</a:t>
            </a:r>
            <a:r>
              <a:rPr lang="en-US" dirty="0"/>
              <a:t> of an integer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Sign of Integer Number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3412" y="2362200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808412" y="2362200"/>
            <a:ext cx="6157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2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119176" y="25177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03412" y="3509343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08411" y="4606201"/>
            <a:ext cx="6157799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0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zero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119176" y="4812028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https://judge.softuni.bg/Contests/Practice/Index/417#1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903412" y="465289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119176" y="366488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833200" y="3509343"/>
            <a:ext cx="613301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-5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615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Sign of Integer Number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622412" y="1234619"/>
            <a:ext cx="10944000" cy="35548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print_sign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{0} is 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positive.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".format(number))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elif number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{0} </a:t>
            </a: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.".format(number))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else: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{0} 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zero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.".format(number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print_sign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(int(input()))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8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Parameters can accept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default values</a:t>
            </a:r>
            <a:r>
              <a:rPr lang="en-US" sz="3000" dirty="0"/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  <a:p>
            <a:endParaRPr lang="en-US" sz="2000" dirty="0"/>
          </a:p>
          <a:p>
            <a:r>
              <a:rPr lang="en-US" sz="3000" dirty="0"/>
              <a:t>The above </a:t>
            </a:r>
            <a:r>
              <a:rPr lang="en-US" sz="3000" dirty="0" smtClean="0"/>
              <a:t>Function </a:t>
            </a:r>
            <a:r>
              <a:rPr lang="en-US" sz="3000" dirty="0"/>
              <a:t>can be called in several ways:</a:t>
            </a:r>
            <a:endParaRPr lang="bg-BG" sz="30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1828800"/>
            <a:ext cx="10363200" cy="10541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print_numbers(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 = 0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 = 100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):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for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 in range(start, end + 1):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print(i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end=' ')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5105400"/>
            <a:ext cx="10363200" cy="1374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print_numbers(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print_numbers(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print_numbers()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print_numbers(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end=40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start=35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313612" y="2401456"/>
            <a:ext cx="1676400" cy="1032316"/>
          </a:xfrm>
          <a:prstGeom prst="wedgeRoundRectCallout">
            <a:avLst>
              <a:gd name="adj1" fmla="val -76259"/>
              <a:gd name="adj2" fmla="val -723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 values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0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Printing Triangle</a:t>
            </a:r>
            <a:endParaRPr lang="bg-BG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for printing triangles as shown below: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03612" y="2676636"/>
            <a:ext cx="1447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264611" y="2202659"/>
            <a:ext cx="1792201" cy="35359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2412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2"/>
          <p:cNvSpPr/>
          <p:nvPr/>
        </p:nvSpPr>
        <p:spPr>
          <a:xfrm>
            <a:off x="2741612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83411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502611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61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a single line,</a:t>
            </a:r>
            <a:r>
              <a:rPr lang="en-US" dirty="0"/>
              <a:t> consisting of numbers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start</a:t>
            </a:r>
            <a:r>
              <a:rPr lang="en-US" dirty="0"/>
              <a:t>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end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989012" y="3028357"/>
            <a:ext cx="10134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print_line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range(start, end + 1):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print(i, end=' ')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print()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2438" indent="-452438">
              <a:buFontTx/>
              <a:buAutoNum type="arabicPeriod"/>
              <a:tabLst/>
            </a:pPr>
            <a:r>
              <a:rPr lang="en-US" dirty="0"/>
              <a:t>Using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0838"/>
            <a:r>
              <a:rPr lang="en-US" dirty="0"/>
              <a:t>What is a </a:t>
            </a:r>
            <a:r>
              <a:rPr lang="en-US" dirty="0" smtClean="0"/>
              <a:t>Function? </a:t>
            </a:r>
            <a:r>
              <a:rPr lang="en-US" dirty="0"/>
              <a:t>Why Use </a:t>
            </a:r>
            <a:r>
              <a:rPr lang="en-US" dirty="0" smtClean="0"/>
              <a:t>Functions?</a:t>
            </a:r>
            <a:endParaRPr lang="en-US" dirty="0"/>
          </a:p>
          <a:p>
            <a:pPr marL="712788" lvl="1" indent="-350838"/>
            <a:r>
              <a:rPr lang="en-US" dirty="0"/>
              <a:t>Declaring and Invoking </a:t>
            </a:r>
            <a:r>
              <a:rPr lang="en-US" dirty="0" smtClean="0"/>
              <a:t>Function</a:t>
            </a:r>
            <a:endParaRPr lang="en-US" dirty="0"/>
          </a:p>
          <a:p>
            <a:pPr marL="452438" indent="-452438">
              <a:buFontTx/>
              <a:buAutoNum type="arabicPeriod"/>
            </a:pPr>
            <a:r>
              <a:rPr lang="en-US" dirty="0" smtClean="0"/>
              <a:t>Functions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712788" lvl="1" indent="-350838"/>
            <a:r>
              <a:rPr lang="en-US" dirty="0"/>
              <a:t>Passing Parameters and Returning Values</a:t>
            </a:r>
          </a:p>
          <a:p>
            <a:pPr marL="452438" indent="-452438">
              <a:buFontTx/>
              <a:buAutoNum type="arabicPeriod"/>
            </a:pPr>
            <a:r>
              <a:rPr lang="en-US" dirty="0" smtClean="0"/>
              <a:t>Function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</a:p>
          <a:p>
            <a:pPr marL="452438" indent="-452438"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</a:t>
            </a:r>
            <a:r>
              <a:rPr lang="en-US" dirty="0"/>
              <a:t> and Program Flow</a:t>
            </a:r>
          </a:p>
          <a:p>
            <a:pPr marL="452438" indent="-452438">
              <a:buFontTx/>
              <a:buAutoNum type="arabicPeriod"/>
            </a:pPr>
            <a:r>
              <a:rPr lang="en-US" dirty="0" smtClean="0"/>
              <a:t>Functions </a:t>
            </a:r>
            <a:r>
              <a:rPr lang="en-US" dirty="0"/>
              <a:t>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Naming</a:t>
            </a:r>
            <a:r>
              <a:rPr lang="en-US" dirty="0"/>
              <a:t> and Best Practices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66" y="2355273"/>
            <a:ext cx="2901075" cy="3740727"/>
          </a:xfrm>
          <a:prstGeom prst="rect">
            <a:avLst/>
          </a:prstGeom>
        </p:spPr>
      </p:pic>
      <p:pic>
        <p:nvPicPr>
          <p:cNvPr id="8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012" y="1395005"/>
            <a:ext cx="1941430" cy="192053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5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half (1..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n-1)</a:t>
            </a:r>
            <a:r>
              <a:rPr lang="en-US" dirty="0" smtClean="0"/>
              <a:t> </a:t>
            </a:r>
            <a:r>
              <a:rPr lang="en-US" dirty="0"/>
              <a:t>and then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 half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n…1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 of the triangle: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 (2)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891685"/>
            <a:ext cx="10134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print_triangle(n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i in range(1, n):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print_line(1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i in range(n, 0, -1):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print_line(1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865812" y="2161523"/>
            <a:ext cx="2275657" cy="978316"/>
          </a:xfrm>
          <a:prstGeom prst="wedgeRoundRectCallout">
            <a:avLst>
              <a:gd name="adj1" fmla="val -78895"/>
              <a:gd name="adj2" fmla="val 396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https://judge.softuni.bg/Contests/Practice/Index/417#2</a:t>
            </a:r>
            <a:endParaRPr lang="en-US" dirty="0"/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6630578" y="3712889"/>
            <a:ext cx="2054634" cy="604359"/>
          </a:xfrm>
          <a:prstGeom prst="wedgeRoundRectCallout">
            <a:avLst>
              <a:gd name="adj1" fmla="val -79827"/>
              <a:gd name="adj2" fmla="val -41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1...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n-1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6551612" y="4823669"/>
            <a:ext cx="2133600" cy="604359"/>
          </a:xfrm>
          <a:prstGeom prst="wedgeRoundRectCallout">
            <a:avLst>
              <a:gd name="adj1" fmla="val -77662"/>
              <a:gd name="adj2" fmla="val -536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n…1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97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Draw at the console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filled square </a:t>
            </a:r>
            <a:r>
              <a:rPr lang="en-US" sz="3200" dirty="0"/>
              <a:t>of size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like in the example: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Draw </a:t>
            </a:r>
            <a:r>
              <a:rPr lang="bg-BG" dirty="0"/>
              <a:t>а </a:t>
            </a:r>
            <a:r>
              <a:rPr lang="en-US" dirty="0"/>
              <a:t>Filled Square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303526" y="1725549"/>
            <a:ext cx="3134286" cy="1697763"/>
            <a:chOff x="7227326" y="1883637"/>
            <a:chExt cx="3134286" cy="169776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7227326" y="2365494"/>
              <a:ext cx="609600" cy="6243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80000" tIns="108000" rIns="180000" bIns="108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609012" y="1883637"/>
              <a:ext cx="1752600" cy="169776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36000" rIns="108000" bIns="36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008017" y="2487181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1823112"/>
            <a:ext cx="5354181" cy="3007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print_header_row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print('-' *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print_middle_row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print('-', end='')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range(n-1):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print("\\/", end='')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print('-')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56212" y="3669771"/>
            <a:ext cx="5410200" cy="18381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read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print_header_row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i in range(n-2):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print_middle_row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print_header_row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https://judge.softuni.bg/Contests/Practice/Index/417#3</a:t>
            </a:r>
            <a:endParaRPr lang="en-US" dirty="0"/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4642219" y="1731777"/>
            <a:ext cx="2275657" cy="978316"/>
          </a:xfrm>
          <a:prstGeom prst="wedgeRoundRectCallout">
            <a:avLst>
              <a:gd name="adj1" fmla="val -77636"/>
              <a:gd name="adj2" fmla="val -24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4282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Declaring and Invoking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0833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141412" y="5410200"/>
            <a:ext cx="9906000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Returning Values From </a:t>
            </a:r>
            <a:r>
              <a:rPr lang="en-US" dirty="0" smtClean="0"/>
              <a:t>Functions</a:t>
            </a:r>
            <a:endParaRPr lang="bg-BG" dirty="0"/>
          </a:p>
        </p:txBody>
      </p:sp>
      <p:pic>
        <p:nvPicPr>
          <p:cNvPr id="6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403" y="873430"/>
            <a:ext cx="4278017" cy="4231970"/>
          </a:xfrm>
          <a:prstGeom prst="roundRect">
            <a:avLst>
              <a:gd name="adj" fmla="val 1389"/>
            </a:avLst>
          </a:prstGeom>
          <a:solidFill>
            <a:schemeClr val="tx2">
              <a:lumMod val="75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01972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/>
              <a:t> keyword immediately stops the </a:t>
            </a:r>
            <a:r>
              <a:rPr lang="en-US" sz="3200" dirty="0" smtClean="0"/>
              <a:t>Function's </a:t>
            </a:r>
            <a:r>
              <a:rPr lang="en-US" sz="3200" dirty="0"/>
              <a:t>execution</a:t>
            </a:r>
          </a:p>
          <a:p>
            <a:r>
              <a:rPr lang="en-US" sz="3200" dirty="0"/>
              <a:t>Returns the specified value</a:t>
            </a:r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smtClean="0"/>
              <a:t>Functions </a:t>
            </a:r>
            <a:r>
              <a:rPr lang="en-US" sz="3200" dirty="0"/>
              <a:t>can be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terminated, without returning a value</a:t>
            </a:r>
            <a:r>
              <a:rPr lang="en-US" sz="3200" dirty="0" smtClean="0"/>
              <a:t> </a:t>
            </a:r>
            <a:r>
              <a:rPr lang="en-US" sz="3200" dirty="0"/>
              <a:t>by just 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</a:p>
          <a:p>
            <a:endParaRPr lang="en-US" sz="32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Return</a:t>
            </a:r>
            <a:r>
              <a:rPr lang="en-US" dirty="0"/>
              <a:t> Statement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1225" y="2438400"/>
            <a:ext cx="1036319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read_full_name</a:t>
            </a:r>
            <a:r>
              <a:rPr lang="en-US" dirty="0" smtClean="0"/>
              <a:t>():</a:t>
            </a:r>
            <a:endParaRPr lang="en-US" dirty="0"/>
          </a:p>
          <a:p>
            <a:r>
              <a:rPr lang="en-US" dirty="0" smtClean="0"/>
              <a:t>  </a:t>
            </a:r>
            <a:r>
              <a:rPr lang="en-US" dirty="0" err="1" smtClean="0"/>
              <a:t>first_name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input()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 smtClean="0"/>
              <a:t>last_name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input()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 smtClean="0"/>
              <a:t>first_name</a:t>
            </a:r>
            <a:r>
              <a:rPr lang="en-US" dirty="0" smtClean="0"/>
              <a:t> </a:t>
            </a:r>
            <a:r>
              <a:rPr lang="en-US" dirty="0"/>
              <a:t>+ " " + </a:t>
            </a:r>
            <a:r>
              <a:rPr lang="en-US" dirty="0" err="1" smtClean="0"/>
              <a:t>last_name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208212" y="4981555"/>
            <a:ext cx="9066211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err="1" smtClean="0"/>
              <a:t>def</a:t>
            </a:r>
            <a:r>
              <a:rPr lang="en-US" dirty="0" smtClean="0"/>
              <a:t> print5():</a:t>
            </a:r>
          </a:p>
          <a:p>
            <a:r>
              <a:rPr lang="en-US" dirty="0" smtClean="0"/>
              <a:t>   print(5)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return</a:t>
            </a:r>
          </a:p>
          <a:p>
            <a:r>
              <a:rPr lang="en-US" dirty="0"/>
              <a:t> </a:t>
            </a:r>
            <a:r>
              <a:rPr lang="en-US" dirty="0" smtClean="0"/>
              <a:t>  print(1)</a:t>
            </a:r>
            <a:endParaRPr lang="en-US" dirty="0"/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151812" y="3286118"/>
            <a:ext cx="2667000" cy="685800"/>
          </a:xfrm>
          <a:prstGeom prst="wedgeRoundRectCallout">
            <a:avLst>
              <a:gd name="adj1" fmla="val -82349"/>
              <a:gd name="adj2" fmla="val 199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a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8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Return value can be:</a:t>
            </a:r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Assigned</a:t>
            </a:r>
            <a:r>
              <a:rPr lang="en-US" sz="3000" dirty="0"/>
              <a:t> to a variable: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Used</a:t>
            </a:r>
            <a:r>
              <a:rPr lang="en-US" sz="3000" dirty="0"/>
              <a:t> in expression: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Passed</a:t>
            </a:r>
            <a:r>
              <a:rPr lang="en-US" sz="3000" dirty="0"/>
              <a:t> to another </a:t>
            </a:r>
            <a:r>
              <a:rPr lang="en-US" sz="3000" dirty="0" smtClean="0"/>
              <a:t>Function: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Return Values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65212" y="2438400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max </a:t>
            </a:r>
            <a:r>
              <a:rPr lang="en-US" sz="2800" dirty="0"/>
              <a:t>= </a:t>
            </a:r>
            <a:r>
              <a:rPr lang="en-US" sz="2800" dirty="0" err="1" smtClean="0"/>
              <a:t>get_max</a:t>
            </a:r>
            <a:r>
              <a:rPr lang="en-US" sz="2800" dirty="0" smtClean="0"/>
              <a:t>(5</a:t>
            </a:r>
            <a:r>
              <a:rPr lang="en-US" sz="2800" dirty="0"/>
              <a:t>, 10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65212" y="3846803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total </a:t>
            </a:r>
            <a:r>
              <a:rPr lang="en-US" sz="2800" dirty="0"/>
              <a:t>= </a:t>
            </a:r>
            <a:r>
              <a:rPr lang="en-US" sz="2800" dirty="0" err="1" smtClean="0"/>
              <a:t>get_price</a:t>
            </a:r>
            <a:r>
              <a:rPr lang="en-US" sz="2800" dirty="0"/>
              <a:t>() * quantity * </a:t>
            </a:r>
            <a:r>
              <a:rPr lang="en-US" sz="2800" dirty="0" smtClean="0"/>
              <a:t>12 / 10</a:t>
            </a:r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031726" y="5294603"/>
            <a:ext cx="1024428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age </a:t>
            </a:r>
            <a:r>
              <a:rPr lang="en-US" sz="2800" dirty="0"/>
              <a:t>= </a:t>
            </a:r>
            <a:r>
              <a:rPr lang="en-US" sz="2800" dirty="0" err="1" smtClean="0"/>
              <a:t>int</a:t>
            </a:r>
            <a:r>
              <a:rPr lang="en-US" sz="2800" dirty="0" smtClean="0"/>
              <a:t>(input())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25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temperature from Fahrenheit to Celsius:</a:t>
            </a:r>
            <a:endParaRPr lang="bg-BG" dirty="0"/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Temperature Conversion – Example</a:t>
            </a:r>
            <a:endParaRPr lang="bg-BG" dirty="0"/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758824" y="4038600"/>
            <a:ext cx="10668000" cy="11387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float(input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Temperature in Fahrenheit: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fahrenheit_to_celsius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Temperature in Celsius: {0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}".format(t))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58824" y="2590800"/>
            <a:ext cx="10668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fahrenheit_to_celsius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degrees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celsius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(degrees - 32) * 5 /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celsius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002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calculates and returns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area of a triangle</a:t>
            </a:r>
            <a:r>
              <a:rPr lang="en-US" dirty="0"/>
              <a:t> by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Triangle Area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355" b="1618"/>
          <a:stretch/>
        </p:blipFill>
        <p:spPr>
          <a:xfrm>
            <a:off x="910910" y="2895600"/>
            <a:ext cx="6168721" cy="2489454"/>
          </a:xfrm>
          <a:prstGeom prst="roundRect">
            <a:avLst>
              <a:gd name="adj" fmla="val 2217"/>
            </a:avLst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389812" y="3600385"/>
            <a:ext cx="141437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b = 3</a:t>
            </a:r>
          </a:p>
          <a:p>
            <a:r>
              <a:rPr lang="en-US" sz="2800"/>
              <a:t>h</a:t>
            </a:r>
            <a:r>
              <a:rPr lang="en-US" sz="2800" baseline="-25000"/>
              <a:t>b </a:t>
            </a:r>
            <a:r>
              <a:rPr lang="en-US" sz="2800"/>
              <a:t>= 4</a:t>
            </a:r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828212" y="3815828"/>
            <a:ext cx="12954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A = 6</a:t>
            </a:r>
          </a:p>
        </p:txBody>
      </p:sp>
      <p:sp>
        <p:nvSpPr>
          <p:cNvPr id="10" name="Right Arrow 6"/>
          <p:cNvSpPr/>
          <p:nvPr/>
        </p:nvSpPr>
        <p:spPr>
          <a:xfrm>
            <a:off x="9073496" y="394982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https://judge.softuni.bg/Contests/Practice/Index/417#4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with two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 smtClean="0"/>
              <a:t> </a:t>
            </a:r>
            <a:r>
              <a:rPr lang="en-US" dirty="0"/>
              <a:t>and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Calculate Triangle Area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4" y="2347544"/>
            <a:ext cx="10515600" cy="8952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err="1" smtClean="0"/>
              <a:t>def</a:t>
            </a: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chemeClr val="tx2">
                    <a:lumMod val="75000"/>
                  </a:schemeClr>
                </a:solidFill>
              </a:rPr>
              <a:t>calc_triangle_area</a:t>
            </a:r>
            <a:r>
              <a:rPr lang="en-US" sz="2200" dirty="0" smtClean="0"/>
              <a:t>(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side</a:t>
            </a:r>
            <a:r>
              <a:rPr lang="en-US" sz="2200" dirty="0" smtClean="0"/>
              <a:t>, 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200" dirty="0" smtClean="0"/>
              <a:t>):</a:t>
            </a:r>
            <a:endParaRPr lang="en-US" sz="2200" dirty="0"/>
          </a:p>
          <a:p>
            <a:r>
              <a:rPr lang="en-US" sz="2200" dirty="0" smtClean="0"/>
              <a:t>  return side </a:t>
            </a:r>
            <a:r>
              <a:rPr lang="en-US" sz="2200" dirty="0"/>
              <a:t>* height / </a:t>
            </a:r>
            <a:r>
              <a:rPr lang="en-US" sz="2200" dirty="0" smtClean="0"/>
              <a:t>2</a:t>
            </a:r>
            <a:endParaRPr lang="en-US" sz="22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5024" y="3919870"/>
            <a:ext cx="10515600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smtClean="0"/>
              <a:t>side </a:t>
            </a:r>
            <a:r>
              <a:rPr lang="en-US" sz="2200" dirty="0"/>
              <a:t>= </a:t>
            </a:r>
            <a:r>
              <a:rPr lang="en-US" sz="2200" dirty="0" smtClean="0"/>
              <a:t>float(input())</a:t>
            </a:r>
            <a:endParaRPr lang="en-US" sz="2200" dirty="0"/>
          </a:p>
          <a:p>
            <a:r>
              <a:rPr lang="en-US" sz="2200" dirty="0" smtClean="0"/>
              <a:t>height </a:t>
            </a:r>
            <a:r>
              <a:rPr lang="en-US" sz="2200" dirty="0"/>
              <a:t>= </a:t>
            </a:r>
            <a:r>
              <a:rPr lang="en-US" sz="2200" dirty="0" smtClean="0"/>
              <a:t>float(input())</a:t>
            </a:r>
            <a:endParaRPr lang="en-US" sz="2200" dirty="0"/>
          </a:p>
          <a:p>
            <a:r>
              <a:rPr lang="en-US" sz="2200" dirty="0" smtClean="0"/>
              <a:t>print(</a:t>
            </a:r>
            <a:r>
              <a:rPr lang="en-US" sz="2200" dirty="0" err="1" smtClean="0">
                <a:solidFill>
                  <a:schemeClr val="tx2">
                    <a:lumMod val="75000"/>
                  </a:schemeClr>
                </a:solidFill>
              </a:rPr>
              <a:t>calc_triangle_area</a:t>
            </a:r>
            <a:r>
              <a:rPr lang="en-US" sz="2200" dirty="0" smtClean="0"/>
              <a:t>(side, </a:t>
            </a:r>
            <a:r>
              <a:rPr lang="en-US" sz="2200" dirty="0"/>
              <a:t>height</a:t>
            </a:r>
            <a:r>
              <a:rPr lang="en-US" sz="2200" dirty="0" smtClean="0"/>
              <a:t>))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6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calculates and returns the value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raised to a given power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Power </a:t>
            </a: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73124" y="3371281"/>
            <a:ext cx="10439400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err="1" smtClean="0"/>
              <a:t>def</a:t>
            </a:r>
            <a:r>
              <a:rPr lang="en-US" sz="2600" dirty="0" smtClean="0"/>
              <a:t> </a:t>
            </a:r>
            <a:r>
              <a:rPr lang="en-US" sz="2600" dirty="0" err="1" smtClean="0">
                <a:solidFill>
                  <a:schemeClr val="tx2">
                    <a:lumMod val="75000"/>
                  </a:schemeClr>
                </a:solidFill>
              </a:rPr>
              <a:t>raise_to_power</a:t>
            </a:r>
            <a:r>
              <a:rPr lang="en-US" sz="2600" dirty="0" smtClean="0"/>
              <a:t>(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2600" dirty="0"/>
              <a:t>,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power</a:t>
            </a:r>
            <a:r>
              <a:rPr lang="en-US" sz="2600" dirty="0" smtClean="0"/>
              <a:t>):</a:t>
            </a:r>
            <a:endParaRPr lang="en-US" sz="2600" dirty="0"/>
          </a:p>
          <a:p>
            <a:r>
              <a:rPr lang="en-US" sz="2600" dirty="0" smtClean="0"/>
              <a:t>  result </a:t>
            </a:r>
            <a:r>
              <a:rPr lang="en-US" sz="2600" dirty="0"/>
              <a:t>= 1;</a:t>
            </a:r>
          </a:p>
          <a:p>
            <a:r>
              <a:rPr lang="en-US" sz="2600" dirty="0"/>
              <a:t>  for </a:t>
            </a:r>
            <a:r>
              <a:rPr lang="en-US" sz="2600" dirty="0" err="1" smtClean="0"/>
              <a:t>i</a:t>
            </a:r>
            <a:r>
              <a:rPr lang="en-US" sz="2600" dirty="0" smtClean="0"/>
              <a:t> in range(power)</a:t>
            </a:r>
            <a:endParaRPr lang="en-US" sz="2600" dirty="0"/>
          </a:p>
          <a:p>
            <a:r>
              <a:rPr lang="en-US" sz="2600" dirty="0"/>
              <a:t>    result *= </a:t>
            </a:r>
            <a:r>
              <a:rPr lang="en-US" sz="2600" dirty="0" smtClean="0"/>
              <a:t>number</a:t>
            </a:r>
            <a:endParaRPr lang="en-US" sz="2600" dirty="0"/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return</a:t>
            </a:r>
            <a:r>
              <a:rPr lang="en-US" sz="2600" dirty="0"/>
              <a:t> </a:t>
            </a:r>
            <a:r>
              <a:rPr lang="en-US" sz="2600" dirty="0" smtClean="0"/>
              <a:t>result</a:t>
            </a:r>
            <a:endParaRPr lang="en-US" sz="26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90012" y="2290184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81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56212" y="2290184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422944" y="243264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84612" y="2267528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50812" y="2267528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2"/>
          <p:cNvSpPr/>
          <p:nvPr/>
        </p:nvSpPr>
        <p:spPr>
          <a:xfrm>
            <a:off x="3325011" y="240999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5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2209800"/>
            <a:ext cx="11804822" cy="3420879"/>
          </a:xfrm>
        </p:spPr>
        <p:txBody>
          <a:bodyPr>
            <a:normAutofit fontScale="85000" lnSpcReduction="10000"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7200" b="1" dirty="0">
                <a:solidFill>
                  <a:srgbClr val="FBEEC9">
                    <a:lumMod val="75000"/>
                  </a:srgbClr>
                </a:solidFill>
              </a:rPr>
              <a:t>sli.do</a:t>
            </a:r>
            <a:r>
              <a:rPr lang="en-US" sz="6000" b="1" dirty="0">
                <a:solidFill>
                  <a:prstClr val="white"/>
                </a:solidFill>
              </a:rPr>
              <a:t/>
            </a:r>
            <a:br>
              <a:rPr lang="en-US" sz="6000" b="1" dirty="0">
                <a:solidFill>
                  <a:prstClr val="white"/>
                </a:solidFill>
              </a:rPr>
            </a:br>
            <a:r>
              <a:rPr lang="en-US" sz="11300" b="1" dirty="0" smtClean="0">
                <a:solidFill>
                  <a:prstClr val="white"/>
                </a:solidFill>
              </a:rPr>
              <a:t>#</a:t>
            </a:r>
            <a:r>
              <a:rPr lang="en-US" sz="11300" b="1" noProof="1" smtClean="0">
                <a:solidFill>
                  <a:prstClr val="white"/>
                </a:solidFill>
              </a:rPr>
              <a:t>PythonFundamentals</a:t>
            </a:r>
            <a:endParaRPr lang="en-US" sz="11300" b="1" noProof="1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3379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86400"/>
            <a:ext cx="8938472" cy="820600"/>
          </a:xfrm>
        </p:spPr>
        <p:txBody>
          <a:bodyPr/>
          <a:lstStyle/>
          <a:p>
            <a:r>
              <a:rPr lang="en-US" dirty="0"/>
              <a:t>Overloading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329" y="1371600"/>
            <a:ext cx="7260167" cy="3733800"/>
          </a:xfrm>
          <a:prstGeom prst="roundRect">
            <a:avLst>
              <a:gd name="adj" fmla="val 2564"/>
            </a:avLst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63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combination of </a:t>
            </a:r>
            <a:r>
              <a:rPr lang="en-US" dirty="0" smtClean="0"/>
              <a:t>Function's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parameters </a:t>
            </a:r>
            <a:r>
              <a:rPr lang="en-US" dirty="0"/>
              <a:t>is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signature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Signature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differentiates</a:t>
            </a:r>
            <a:r>
              <a:rPr lang="en-US" dirty="0"/>
              <a:t> between </a:t>
            </a:r>
            <a:r>
              <a:rPr lang="en-US" dirty="0" smtClean="0"/>
              <a:t>Functions </a:t>
            </a:r>
            <a:r>
              <a:rPr lang="en-US" dirty="0"/>
              <a:t>with same names</a:t>
            </a:r>
          </a:p>
          <a:p>
            <a:r>
              <a:rPr lang="en-US" dirty="0"/>
              <a:t>When </a:t>
            </a:r>
            <a:r>
              <a:rPr lang="en-US" dirty="0" smtClean="0"/>
              <a:t>Functions </a:t>
            </a:r>
            <a:r>
              <a:rPr lang="en-US" dirty="0"/>
              <a:t>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name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signatures</a:t>
            </a:r>
            <a:r>
              <a:rPr lang="en-US" dirty="0"/>
              <a:t>, this is called </a:t>
            </a:r>
            <a:r>
              <a:rPr lang="en-US" dirty="0" smtClean="0"/>
              <a:t>Function </a:t>
            </a:r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  <a:r>
              <a:rPr lang="en-US" dirty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69320" y="2819397"/>
            <a:ext cx="2596292" cy="50322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73124" y="2819400"/>
            <a:ext cx="10439400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our_print(text):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print(text)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/>
              <a:t>Signature</a:t>
            </a: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5202108" y="1997728"/>
            <a:ext cx="1911061" cy="1073283"/>
          </a:xfrm>
          <a:prstGeom prst="wedgeRoundRectCallout">
            <a:avLst>
              <a:gd name="adj1" fmla="val -94918"/>
              <a:gd name="adj2" fmla="val 360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Function's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Using same name for multiple </a:t>
            </a:r>
            <a:r>
              <a:rPr lang="en-US" dirty="0" smtClean="0"/>
              <a:t>Functions </a:t>
            </a:r>
            <a:r>
              <a:rPr lang="en-US" dirty="0"/>
              <a:t>with 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  <a:r>
              <a:rPr lang="en-US" dirty="0"/>
              <a:t> </a:t>
            </a:r>
            <a:r>
              <a:rPr lang="en-US" dirty="0" smtClean="0"/>
              <a:t>(Function </a:t>
            </a:r>
            <a:r>
              <a:rPr lang="en-US" dirty="0"/>
              <a:t>name and parameters)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74812" y="5172410"/>
            <a:ext cx="4114800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1674812" y="3180096"/>
            <a:ext cx="2743200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50912" y="4902410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our_print(thing1, thing2):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print(thing1, thing2)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50912" y="2910096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our_print(thing1):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print(thing1)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6851023" y="3875050"/>
            <a:ext cx="3252901" cy="1201556"/>
          </a:xfrm>
          <a:prstGeom prst="wedgeRoundRectCallout">
            <a:avLst>
              <a:gd name="adj1" fmla="val 28788"/>
              <a:gd name="adj2" fmla="val -46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324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get_max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returns the greater</a:t>
            </a:r>
            <a:r>
              <a:rPr lang="en-US" dirty="0"/>
              <a:t> of two </a:t>
            </a:r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Greater of Two Values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330364" y="388422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20557" y="3401429"/>
            <a:ext cx="141224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626596" y="40357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058156" y="287071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2412" y="2438400"/>
            <a:ext cx="1552185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sp>
        <p:nvSpPr>
          <p:cNvPr id="12" name="Right Arrow 12"/>
          <p:cNvSpPr/>
          <p:nvPr/>
        </p:nvSpPr>
        <p:spPr>
          <a:xfrm>
            <a:off x="3354930" y="306303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58156" y="493081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1685" y="4468229"/>
            <a:ext cx="1552851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2"/>
          <p:cNvSpPr/>
          <p:nvPr/>
        </p:nvSpPr>
        <p:spPr>
          <a:xfrm>
            <a:off x="3354930" y="50935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TextBox 15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86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Returning Values and Overloading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9445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72070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 Execution Flow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295400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0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25326" y="2772434"/>
            <a:ext cx="10650095" cy="13278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print_logo():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Company Logo");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http://www.companywebsite.com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6669" y="4100284"/>
            <a:ext cx="10650095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executes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print_logo()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executes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 continues, after a </a:t>
            </a:r>
            <a:r>
              <a:rPr lang="en-US" dirty="0" smtClean="0"/>
              <a:t>Function </a:t>
            </a:r>
            <a:r>
              <a:rPr lang="en-US" dirty="0"/>
              <a:t>execution completes: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189540" y="4191000"/>
            <a:ext cx="2152607" cy="564328"/>
          </a:xfrm>
          <a:prstGeom prst="wedgeRoundRectCallout">
            <a:avLst>
              <a:gd name="adj1" fmla="val -77900"/>
              <a:gd name="adj2" fmla="val 526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Executes first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9904412" y="4941331"/>
            <a:ext cx="1847807" cy="569498"/>
          </a:xfrm>
          <a:prstGeom prst="wedgeRoundRectCallout">
            <a:avLst>
              <a:gd name="adj1" fmla="val -418853"/>
              <a:gd name="adj2" fmla="val -99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7290097" y="5688316"/>
            <a:ext cx="2052050" cy="563486"/>
          </a:xfrm>
          <a:prstGeom prst="wedgeRoundRectCallout">
            <a:avLst>
              <a:gd name="adj1" fmla="val -90206"/>
              <a:gd name="adj2" fmla="val -562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Executes last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 11"/>
          <p:cNvGrpSpPr/>
          <p:nvPr/>
        </p:nvGrpSpPr>
        <p:grpSpPr>
          <a:xfrm flipV="1">
            <a:off x="188815" y="2895600"/>
            <a:ext cx="729654" cy="2315464"/>
            <a:chOff x="83674" y="3124199"/>
            <a:chExt cx="1220543" cy="1732720"/>
          </a:xfrm>
        </p:grpSpPr>
        <p:sp>
          <p:nvSpPr>
            <p:cNvPr id="2" name="Arrow: Curved Right 1"/>
            <p:cNvSpPr/>
            <p:nvPr/>
          </p:nvSpPr>
          <p:spPr>
            <a:xfrm>
              <a:off x="83674" y="3124200"/>
              <a:ext cx="762000" cy="1732719"/>
            </a:xfrm>
            <a:prstGeom prst="curvedRightArrow">
              <a:avLst>
                <a:gd name="adj1" fmla="val 25000"/>
                <a:gd name="adj2" fmla="val 52492"/>
                <a:gd name="adj3" fmla="val 25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47017" y="3124199"/>
              <a:ext cx="457200" cy="183600"/>
            </a:xfrm>
            <a:prstGeom prst="rect">
              <a:avLst/>
            </a:prstGeom>
            <a:solidFill>
              <a:srgbClr val="C3A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921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"The stack"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stores information</a:t>
            </a:r>
            <a:r>
              <a:rPr lang="en-GB" dirty="0"/>
              <a:t> about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active subroutines</a:t>
            </a:r>
            <a:r>
              <a:rPr lang="en-GB" dirty="0"/>
              <a:t> </a:t>
            </a:r>
            <a:r>
              <a:rPr lang="en-GB" dirty="0" smtClean="0"/>
              <a:t>(Functions</a:t>
            </a:r>
            <a:r>
              <a:rPr lang="en-GB" dirty="0"/>
              <a:t>) of a computer program</a:t>
            </a:r>
          </a:p>
          <a:p>
            <a:r>
              <a:rPr lang="en-GB" dirty="0"/>
              <a:t>Keeps track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the point</a:t>
            </a:r>
            <a:r>
              <a:rPr lang="en-GB" dirty="0"/>
              <a:t> to which each active subroutine should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return control</a:t>
            </a:r>
            <a:r>
              <a:rPr lang="en-GB" dirty="0"/>
              <a:t> when it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finishes executing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 – Call Stack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7666035" y="3810000"/>
            <a:ext cx="1828801" cy="248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5367431" y="5042934"/>
            <a:ext cx="1612805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 smtClean="0"/>
              <a:t>Function </a:t>
            </a:r>
            <a:r>
              <a:rPr lang="en-US" noProof="1"/>
              <a:t>B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3464056" y="5040672"/>
            <a:ext cx="1612805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 smtClean="0"/>
              <a:t>Function </a:t>
            </a:r>
            <a:r>
              <a:rPr lang="en-US" noProof="1"/>
              <a:t>A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1560681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66037" y="3837057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Stack</a:t>
            </a:r>
          </a:p>
          <a:p>
            <a:pPr algn="ctr"/>
            <a:endParaRPr lang="en-US" sz="2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103237" y="4629911"/>
            <a:ext cx="1530411" cy="1332125"/>
            <a:chOff x="7871782" y="4724400"/>
            <a:chExt cx="1804030" cy="15778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71782" y="4724400"/>
              <a:ext cx="1804030" cy="15778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36" y="5342474"/>
              <a:ext cx="1565941" cy="9598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838461" y="4142709"/>
            <a:ext cx="1028212" cy="801165"/>
            <a:chOff x="2867036" y="4066509"/>
            <a:chExt cx="1028212" cy="801165"/>
          </a:xfrm>
        </p:grpSpPr>
        <p:sp>
          <p:nvSpPr>
            <p:cNvPr id="19" name="Arrow: Curved Right 18"/>
            <p:cNvSpPr/>
            <p:nvPr/>
          </p:nvSpPr>
          <p:spPr>
            <a:xfrm rot="5400000" flipV="1">
              <a:off x="3242825" y="4215393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67036" y="4066509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03212" y="5121259"/>
            <a:ext cx="1104412" cy="39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START</a:t>
            </a: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1560681" y="5042617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3463191" y="5037283"/>
            <a:ext cx="1612805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 smtClean="0"/>
              <a:t>Function </a:t>
            </a:r>
            <a:r>
              <a:rPr lang="en-US" noProof="1"/>
              <a:t>A</a:t>
            </a: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5367431" y="5042098"/>
            <a:ext cx="1612805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 smtClean="0"/>
              <a:t>Function </a:t>
            </a:r>
            <a:r>
              <a:rPr lang="en-US" noProof="1"/>
              <a:t>B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760216" y="4163410"/>
            <a:ext cx="1028212" cy="780464"/>
            <a:chOff x="4788791" y="4087210"/>
            <a:chExt cx="1028212" cy="780464"/>
          </a:xfrm>
        </p:grpSpPr>
        <p:sp>
          <p:nvSpPr>
            <p:cNvPr id="22" name="Rectangle 21"/>
            <p:cNvSpPr/>
            <p:nvPr/>
          </p:nvSpPr>
          <p:spPr>
            <a:xfrm>
              <a:off x="4788791" y="4087210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  <p:sp>
          <p:nvSpPr>
            <p:cNvPr id="27" name="Arrow: Curved Right 26"/>
            <p:cNvSpPr/>
            <p:nvPr/>
          </p:nvSpPr>
          <p:spPr>
            <a:xfrm rot="5400000" flipV="1">
              <a:off x="5147440" y="4216917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57001" y="5708886"/>
            <a:ext cx="1243844" cy="648998"/>
            <a:chOff x="4685576" y="5632686"/>
            <a:chExt cx="1243844" cy="648998"/>
          </a:xfrm>
        </p:grpSpPr>
        <p:sp>
          <p:nvSpPr>
            <p:cNvPr id="29" name="Rectangle 28"/>
            <p:cNvSpPr/>
            <p:nvPr/>
          </p:nvSpPr>
          <p:spPr>
            <a:xfrm>
              <a:off x="4685576" y="5891382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  <p:sp>
          <p:nvSpPr>
            <p:cNvPr id="31" name="Arrow: Curved Right 30"/>
            <p:cNvSpPr/>
            <p:nvPr/>
          </p:nvSpPr>
          <p:spPr>
            <a:xfrm rot="5400000" flipH="1">
              <a:off x="5136945" y="5292843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727357" y="5705838"/>
            <a:ext cx="1243844" cy="656740"/>
            <a:chOff x="2755932" y="5629638"/>
            <a:chExt cx="1243844" cy="656740"/>
          </a:xfrm>
        </p:grpSpPr>
        <p:sp>
          <p:nvSpPr>
            <p:cNvPr id="28" name="Arrow: Curved Right 27"/>
            <p:cNvSpPr/>
            <p:nvPr/>
          </p:nvSpPr>
          <p:spPr>
            <a:xfrm rot="5400000" flipH="1">
              <a:off x="3232330" y="5291319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55932" y="5896076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8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program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multiplies the 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even digits</a:t>
            </a:r>
            <a:r>
              <a:rPr lang="en-US" dirty="0"/>
              <a:t> of a number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 the sum of all odd digits </a:t>
            </a:r>
            <a:r>
              <a:rPr lang="en-US" dirty="0"/>
              <a:t>of the same number:</a:t>
            </a:r>
          </a:p>
          <a:p>
            <a:pPr lvl="2"/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called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get_multiple_of_evens_and_odds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lvl="2"/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get_sum_of_even_digits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lvl="2"/>
            <a:r>
              <a:rPr lang="en-US" dirty="0"/>
              <a:t>Create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get_sum_of_odd_digits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lvl="2"/>
            <a:r>
              <a:rPr lang="en-US" dirty="0"/>
              <a:t>You may need to 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abs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for negative numbers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Even by Odd Digits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34956" y="4966082"/>
            <a:ext cx="3209326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Evens: 2 4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Odds: 1 3 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2287" y="4979164"/>
            <a:ext cx="1691273" cy="1139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-12345</a:t>
            </a:r>
          </a:p>
        </p:txBody>
      </p:sp>
      <p:sp>
        <p:nvSpPr>
          <p:cNvPr id="8" name="Right Arrow 12"/>
          <p:cNvSpPr/>
          <p:nvPr/>
        </p:nvSpPr>
        <p:spPr>
          <a:xfrm>
            <a:off x="2318630" y="535861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95374" y="4953001"/>
            <a:ext cx="2657709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sum: 6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 sum: 9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12"/>
          <p:cNvSpPr/>
          <p:nvPr/>
        </p:nvSpPr>
        <p:spPr>
          <a:xfrm>
            <a:off x="6164480" y="534553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ight Arrow 12"/>
          <p:cNvSpPr/>
          <p:nvPr/>
        </p:nvSpPr>
        <p:spPr>
          <a:xfrm>
            <a:off x="9494012" y="53455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065247" y="4953000"/>
            <a:ext cx="1691273" cy="11660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Using the Visual Studio Debugger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734832"/>
            <a:ext cx="8938472" cy="820600"/>
          </a:xfrm>
        </p:spPr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65389" y="1371600"/>
            <a:ext cx="7700117" cy="2933481"/>
            <a:chOff x="1594697" y="1261768"/>
            <a:chExt cx="7700117" cy="2933481"/>
          </a:xfrm>
        </p:grpSpPr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6277294" y="1332455"/>
              <a:ext cx="3017520" cy="2792105"/>
              <a:chOff x="9845969" y="4403679"/>
              <a:chExt cx="1564686" cy="14478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4697" y="1261768"/>
              <a:ext cx="4099252" cy="2933481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4844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61883"/>
            <a:ext cx="893847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Declaring and Invoking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990600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/>
              <a:t>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/>
              <a:t>includes: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lines of code that cause the error</a:t>
            </a:r>
          </a:p>
          <a:p>
            <a:pPr lvl="1"/>
            <a:r>
              <a:rPr lang="en-US" dirty="0"/>
              <a:t>Fixing the error in the code</a:t>
            </a:r>
          </a:p>
          <a:p>
            <a:pPr lvl="1"/>
            <a:r>
              <a:rPr lang="en-US" dirty="0"/>
              <a:t>Testing to check if the error is gone and no new errors are introduced</a:t>
            </a:r>
          </a:p>
          <a:p>
            <a:r>
              <a:rPr lang="en-US" dirty="0"/>
              <a:t>Iterative and continuous process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/>
              <a:t> helps a lot. Really!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402456" y="1219200"/>
            <a:ext cx="1873556" cy="5035320"/>
            <a:chOff x="9402456" y="1219200"/>
            <a:chExt cx="1873556" cy="5035320"/>
          </a:xfrm>
        </p:grpSpPr>
        <p:grpSp>
          <p:nvGrpSpPr>
            <p:cNvPr id="6" name="Group 5"/>
            <p:cNvGrpSpPr/>
            <p:nvPr/>
          </p:nvGrpSpPr>
          <p:grpSpPr>
            <a:xfrm>
              <a:off x="9402456" y="1219200"/>
              <a:ext cx="1873556" cy="1733597"/>
              <a:chOff x="9845969" y="4403679"/>
              <a:chExt cx="1564686" cy="1447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9478617" y="4380964"/>
              <a:ext cx="1733597" cy="1873556"/>
              <a:chOff x="9542415" y="4380964"/>
              <a:chExt cx="1733597" cy="1873556"/>
            </a:xfrm>
          </p:grpSpPr>
          <p:grpSp>
            <p:nvGrpSpPr>
              <p:cNvPr id="13" name="Group 1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10" name="Straight Connector 9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15"/>
            <p:cNvSpPr/>
            <p:nvPr/>
          </p:nvSpPr>
          <p:spPr>
            <a:xfrm>
              <a:off x="10054439" y="3263835"/>
              <a:ext cx="636412" cy="91241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616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/>
          <a:lstStyle/>
          <a:p>
            <a:r>
              <a:rPr lang="en-US" dirty="0" err="1" smtClean="0"/>
              <a:t>PyCharm</a:t>
            </a:r>
            <a:r>
              <a:rPr lang="en-US" dirty="0" smtClean="0"/>
              <a:t> has </a:t>
            </a:r>
            <a:r>
              <a:rPr lang="en-US" dirty="0"/>
              <a:t>a</a:t>
            </a:r>
            <a:br>
              <a:rPr lang="en-US" dirty="0"/>
            </a:br>
            <a:r>
              <a:rPr lang="en-US" dirty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Breakpoints</a:t>
            </a:r>
          </a:p>
          <a:p>
            <a:pPr lvl="1"/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trace</a:t>
            </a:r>
            <a:r>
              <a:rPr lang="en-US" dirty="0"/>
              <a:t> the code execution</a:t>
            </a:r>
          </a:p>
          <a:p>
            <a:pPr lvl="1"/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inspect</a:t>
            </a:r>
            <a:r>
              <a:rPr lang="en-US" dirty="0"/>
              <a:t>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</a:t>
            </a:r>
            <a:r>
              <a:rPr lang="en-US" dirty="0" err="1" smtClean="0"/>
              <a:t>PyCharm</a:t>
            </a:r>
            <a:r>
              <a:rPr lang="en-US" dirty="0" smtClean="0"/>
              <a:t> debugger</a:t>
            </a:r>
            <a:endParaRPr lang="bg-BG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110" y="2133600"/>
            <a:ext cx="6531930" cy="3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3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50227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dirty="0"/>
              <a:t>Start without Debugger: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[Alt+Shift+F10]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/>
              <a:t>Toggle a breakpoint: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[Ctrl+F8]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/>
              <a:t>Start with the Debugger: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[Alt+Shift+F9]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/>
              <a:t>Trace the </a:t>
            </a:r>
            <a:r>
              <a:rPr lang="en-US" dirty="0" smtClean="0"/>
              <a:t>program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/>
              <a:t>Using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Variables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 smtClean="0"/>
              <a:t>PyCharm</a:t>
            </a:r>
            <a:endParaRPr lang="en-US" dirty="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4633">
            <a:off x="3255311" y="4375459"/>
            <a:ext cx="4571847" cy="2129856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239" y="1009257"/>
            <a:ext cx="328658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7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989944"/>
            <a:ext cx="10969943" cy="1560290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dirty="0" smtClean="0"/>
              <a:t>Functions </a:t>
            </a:r>
            <a:r>
              <a:rPr lang="en-US" dirty="0"/>
              <a:t>– Naming</a:t>
            </a:r>
            <a:br>
              <a:rPr lang="en-US" dirty="0"/>
            </a:br>
            <a:r>
              <a:rPr lang="en-US" dirty="0"/>
              <a:t>and Best Practices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26357" y="990600"/>
            <a:ext cx="6136110" cy="3733800"/>
            <a:chOff x="3026357" y="1143000"/>
            <a:chExt cx="6136110" cy="37338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26357" y="1143000"/>
              <a:ext cx="6136110" cy="3733800"/>
            </a:xfrm>
            <a:prstGeom prst="roundRect">
              <a:avLst>
                <a:gd name="adj" fmla="val 3951"/>
              </a:avLst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895985" y="1362364"/>
              <a:ext cx="21002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Naming</a:t>
              </a:r>
            </a:p>
            <a:p>
              <a:pPr algn="ctr"/>
              <a:r>
                <a:rPr lang="en-US" sz="3600" b="1" spc="50" dirty="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Functions</a:t>
              </a:r>
              <a:endPara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58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Functions </a:t>
            </a:r>
            <a:r>
              <a:rPr lang="en-US" sz="2800" dirty="0"/>
              <a:t>naming guidelines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sz="2800" dirty="0"/>
              <a:t> </a:t>
            </a:r>
            <a:r>
              <a:rPr lang="en-US" sz="2800" dirty="0" smtClean="0"/>
              <a:t>Function names</a:t>
            </a:r>
          </a:p>
          <a:p>
            <a:pPr lvl="1"/>
            <a:r>
              <a:rPr lang="sv-SE" sz="2800" dirty="0" smtClean="0"/>
              <a:t>Shol not have capital letters</a:t>
            </a:r>
            <a:endParaRPr lang="en-US" sz="2800" dirty="0"/>
          </a:p>
          <a:p>
            <a:pPr lvl="1"/>
            <a:r>
              <a:rPr lang="en-US" sz="2800" dirty="0" smtClean="0"/>
              <a:t>Function </a:t>
            </a:r>
            <a:r>
              <a:rPr lang="en-US" sz="2800" dirty="0"/>
              <a:t>names should answer the question:</a:t>
            </a:r>
          </a:p>
          <a:p>
            <a:pPr lvl="2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What does this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do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?</a:t>
            </a:r>
          </a:p>
          <a:p>
            <a:pPr lvl="2"/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800" dirty="0"/>
              <a:t>If you cannot find a good name for a </a:t>
            </a:r>
            <a:r>
              <a:rPr lang="en-US" sz="2800" dirty="0" smtClean="0"/>
              <a:t>Function, </a:t>
            </a:r>
            <a:r>
              <a:rPr lang="en-US" sz="2800" dirty="0"/>
              <a:t>think about whether it has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clear intent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54628" name="Picture 4" descr="http://faculty.wiu.edu/JR-Olsen/wiu/graphics/for-top/math-symbols-compas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380083"/>
            <a:ext cx="2130345" cy="1827170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648" y="4061095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610" y="5674879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4061095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find_student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</a:rPr>
              <a:t>l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oad_report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ine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5212" y="5676227"/>
            <a:ext cx="10439400" cy="10452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findStudent</a:t>
            </a:r>
            <a:r>
              <a:rPr lang="en-US" noProof="1">
                <a:solidFill>
                  <a:srgbClr val="DA1C1C"/>
                </a:solidFill>
              </a:rPr>
              <a:t>, 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</a:rPr>
              <a:t>l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oadReport</a:t>
            </a:r>
            <a:r>
              <a:rPr lang="en-US" noProof="1" smtClean="0">
                <a:solidFill>
                  <a:srgbClr val="DA1C1C"/>
                </a:solidFill>
              </a:rPr>
              <a:t>,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DA1C1C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function1</a:t>
            </a:r>
            <a:r>
              <a:rPr lang="en-US" noProof="1">
                <a:solidFill>
                  <a:srgbClr val="DA1C1C"/>
                </a:solidFill>
              </a:rPr>
              <a:t>, 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</a:rPr>
              <a:t>d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o_something</a:t>
            </a:r>
            <a:r>
              <a:rPr lang="en-US" noProof="1">
                <a:solidFill>
                  <a:srgbClr val="DA1C1C"/>
                </a:solidFill>
              </a:rPr>
              <a:t>, </a:t>
            </a:r>
            <a:r>
              <a:rPr lang="en-US" noProof="1" smtClean="0">
                <a:solidFill>
                  <a:srgbClr val="DA1C1C"/>
                </a:solidFill>
              </a:rPr>
              <a:t>h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andle_stuff</a:t>
            </a:r>
            <a:r>
              <a:rPr lang="en-US" noProof="1">
                <a:solidFill>
                  <a:srgbClr val="DA1C1C"/>
                </a:solidFill>
              </a:rPr>
              <a:t>, </a:t>
            </a:r>
            <a:r>
              <a:rPr lang="en-US" b="1" noProof="1">
                <a:solidFill>
                  <a:srgbClr val="DA1C1C"/>
                </a:solidFill>
                <a:latin typeface="Consolas" pitchFamily="49" charset="0"/>
              </a:rPr>
              <a:t>s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ampleFunction</a:t>
            </a:r>
            <a:r>
              <a:rPr lang="en-US" noProof="1" smtClean="0">
                <a:solidFill>
                  <a:srgbClr val="DA1C1C"/>
                </a:solidFill>
              </a:rPr>
              <a:t>, </a:t>
            </a:r>
            <a:r>
              <a:rPr lang="en-US" b="1" noProof="1">
                <a:solidFill>
                  <a:srgbClr val="DA1C1C"/>
                </a:solidFill>
                <a:latin typeface="Consolas" pitchFamily="49" charset="0"/>
              </a:rPr>
              <a:t>d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irtyHack</a:t>
            </a:r>
            <a:endParaRPr lang="en-US" b="1" noProof="1">
              <a:solidFill>
                <a:srgbClr val="DA1C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4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</a:t>
            </a:r>
            <a:r>
              <a:rPr lang="en-US" dirty="0"/>
              <a:t>parameters names</a:t>
            </a:r>
          </a:p>
          <a:p>
            <a:pPr lvl="1"/>
            <a:r>
              <a:rPr lang="en-US" dirty="0"/>
              <a:t>Preferred form: [Noun] or [Adjective] + [Noun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Should no have capital letters (local variables too!)</a:t>
            </a:r>
            <a:endParaRPr lang="en-US" dirty="0"/>
          </a:p>
          <a:p>
            <a:pPr lvl="1"/>
            <a:r>
              <a:rPr lang="en-US" dirty="0" smtClean="0"/>
              <a:t>Should </a:t>
            </a:r>
            <a:r>
              <a:rPr lang="en-US" dirty="0"/>
              <a:t>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</a:p>
          <a:p>
            <a:pPr lvl="1"/>
            <a:r>
              <a:rPr lang="en-US" dirty="0"/>
              <a:t>Unit of measure should be obvious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</a:t>
            </a:r>
            <a:r>
              <a:rPr lang="en-US" dirty="0" smtClean="0"/>
              <a:t>Function </a:t>
            </a:r>
            <a:r>
              <a:rPr lang="en-US" dirty="0"/>
              <a:t>Parameters</a:t>
            </a:r>
          </a:p>
        </p:txBody>
      </p:sp>
      <p:pic>
        <p:nvPicPr>
          <p:cNvPr id="148482" name="Picture 2" descr="http://www.kaushik.net/avinash/wp-content/uploads/2007/09/variabl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4386">
            <a:off x="9341848" y="2691440"/>
            <a:ext cx="2619063" cy="1328211"/>
          </a:xfrm>
          <a:prstGeom prst="roundRect">
            <a:avLst>
              <a:gd name="adj" fmla="val 4796"/>
            </a:avLst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1720" y="4389364"/>
            <a:ext cx="10439400" cy="7700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first_name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speed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/>
            </a:r>
            <a:br>
              <a:rPr lang="en-US" noProof="1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users_list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font_size</a:t>
            </a:r>
            <a:r>
              <a:rPr lang="en-US" noProof="1" smtClean="0"/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5212" y="5559971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convertImage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920" y="4774405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30" y="5791201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</a:t>
            </a:r>
            <a:r>
              <a:rPr lang="en-US" dirty="0" smtClean="0"/>
              <a:t>Function </a:t>
            </a:r>
            <a:r>
              <a:rPr lang="en-US" dirty="0"/>
              <a:t>should perform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/>
              <a:t>, well-defined task</a:t>
            </a:r>
          </a:p>
          <a:p>
            <a:pPr lvl="1"/>
            <a:r>
              <a:rPr lang="en-US" dirty="0" smtClean="0"/>
              <a:t>Function's </a:t>
            </a:r>
            <a:r>
              <a:rPr lang="en-US" dirty="0"/>
              <a:t>name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 that task </a:t>
            </a:r>
            <a:r>
              <a:rPr lang="en-US" dirty="0"/>
              <a:t>in a clear and non-ambiguous way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dirty="0"/>
              <a:t> </a:t>
            </a:r>
            <a:r>
              <a:rPr lang="en-US" dirty="0" smtClean="0"/>
              <a:t>Functions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longer than one screen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 them</a:t>
            </a:r>
            <a:r>
              <a:rPr lang="en-US" dirty="0"/>
              <a:t> to several shorter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Best Practices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4441294"/>
            <a:ext cx="10426799" cy="1426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print_receipt():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print_header()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printBody()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printFooter()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5408612" y="4739608"/>
            <a:ext cx="2895600" cy="1098126"/>
          </a:xfrm>
          <a:prstGeom prst="wedgeRoundRectCallout">
            <a:avLst>
              <a:gd name="adj1" fmla="val -105351"/>
              <a:gd name="adj2" fmla="val -480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408612" y="4739614"/>
            <a:ext cx="2895600" cy="1098120"/>
          </a:xfrm>
          <a:prstGeom prst="wedgeRoundRectCallout">
            <a:avLst>
              <a:gd name="adj1" fmla="val -107105"/>
              <a:gd name="adj2" fmla="val 316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36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2667000"/>
            <a:ext cx="11804822" cy="189687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Leave  2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lines </a:t>
            </a:r>
            <a:r>
              <a:rPr lang="en-US" dirty="0" smtClean="0"/>
              <a:t>between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endParaRPr lang="en-US" dirty="0"/>
          </a:p>
          <a:p>
            <a:r>
              <a:rPr lang="en-US" dirty="0" smtClean="0"/>
              <a:t>Leave one blank line before and </a:t>
            </a:r>
            <a:r>
              <a:rPr lang="en-US" dirty="0"/>
              <a:t>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dirty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statements</a:t>
            </a:r>
          </a:p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GB" dirty="0" smtClean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long lines </a:t>
            </a:r>
            <a:r>
              <a:rPr lang="en-GB" dirty="0"/>
              <a:t>and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complex expressions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 and Code Formatting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51531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Debugging and Program Flow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378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Break large programs into simple</a:t>
            </a:r>
            <a:r>
              <a:rPr lang="bg-BG" dirty="0"/>
              <a:t/>
            </a:r>
            <a:br>
              <a:rPr lang="bg-BG" dirty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 </a:t>
            </a:r>
            <a:r>
              <a:rPr lang="en-US" dirty="0"/>
              <a:t>that solve small sub-problems</a:t>
            </a:r>
          </a:p>
          <a:p>
            <a:pPr marL="452438" indent="-452438"/>
            <a:r>
              <a:rPr lang="en-US" dirty="0" smtClean="0"/>
              <a:t>Functions </a:t>
            </a:r>
            <a:r>
              <a:rPr lang="en-US" dirty="0"/>
              <a:t>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marL="452438" indent="-452438"/>
            <a:r>
              <a:rPr lang="en-US" dirty="0" smtClean="0"/>
              <a:t>Functions </a:t>
            </a:r>
            <a:r>
              <a:rPr lang="en-US" dirty="0"/>
              <a:t>are invoked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bg-BG" dirty="0"/>
              <a:t> +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2438" indent="-452438"/>
            <a:r>
              <a:rPr lang="en-US" dirty="0" smtClean="0"/>
              <a:t>Functions </a:t>
            </a:r>
            <a:r>
              <a:rPr lang="en-US" dirty="0"/>
              <a:t>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800101" lvl="1" indent="-452438"/>
            <a:r>
              <a:rPr lang="en-US" dirty="0"/>
              <a:t>Parameters take actual values when calling a </a:t>
            </a:r>
            <a:r>
              <a:rPr lang="en-US" dirty="0" smtClean="0"/>
              <a:t>Function</a:t>
            </a:r>
            <a:endParaRPr lang="en-US" dirty="0"/>
          </a:p>
          <a:p>
            <a:pPr marL="452438" indent="-452438"/>
            <a:r>
              <a:rPr lang="en-US" dirty="0" smtClean="0"/>
              <a:t>Functions </a:t>
            </a: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/>
              <a:t> a value or nothing </a:t>
            </a:r>
            <a:endParaRPr lang="en-US" dirty="0" smtClean="0"/>
          </a:p>
          <a:p>
            <a:pPr marL="452438" indent="-452438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Debugging</a:t>
            </a:r>
            <a:r>
              <a:rPr lang="en-US" dirty="0" smtClean="0"/>
              <a:t> </a:t>
            </a:r>
            <a:r>
              <a:rPr lang="en-US" dirty="0"/>
              <a:t>helps spotting an error more easily</a:t>
            </a:r>
          </a:p>
          <a:p>
            <a:pPr marL="452438" indent="-452438"/>
            <a:endParaRPr lang="en-US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779" y="1752600"/>
            <a:ext cx="3413263" cy="253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427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named pieces of code </a:t>
            </a:r>
            <a:r>
              <a:rPr lang="en-US" dirty="0"/>
              <a:t>that can be invoked later</a:t>
            </a:r>
          </a:p>
          <a:p>
            <a:pPr>
              <a:lnSpc>
                <a:spcPct val="100000"/>
              </a:lnSpc>
            </a:pPr>
            <a:r>
              <a:rPr lang="en-US" dirty="0"/>
              <a:t>Sample </a:t>
            </a:r>
            <a:r>
              <a:rPr lang="en-US" dirty="0" smtClean="0"/>
              <a:t>function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(calling) the </a:t>
            </a:r>
            <a:r>
              <a:rPr lang="en-US" dirty="0" smtClean="0"/>
              <a:t>function </a:t>
            </a:r>
            <a:r>
              <a:rPr lang="en-US" dirty="0"/>
              <a:t>several times:</a:t>
            </a:r>
          </a:p>
        </p:txBody>
      </p:sp>
      <p:sp>
        <p:nvSpPr>
          <p:cNvPr id="8" name="Rectangle 7"/>
          <p:cNvSpPr/>
          <p:nvPr/>
        </p:nvSpPr>
        <p:spPr>
          <a:xfrm>
            <a:off x="932287" y="3029169"/>
            <a:ext cx="7053473" cy="598377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0539"/>
            <a:ext cx="10515600" cy="15309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print_header():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print("----------")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433310" y="3029169"/>
            <a:ext cx="3657600" cy="1371600"/>
          </a:xfrm>
          <a:prstGeom prst="wedgeRoundRectCallout">
            <a:avLst>
              <a:gd name="adj1" fmla="val -70454"/>
              <a:gd name="adj2" fmla="val -23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always with one indentation more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606960" y="1756308"/>
            <a:ext cx="2757600" cy="1082443"/>
          </a:xfrm>
          <a:prstGeom prst="wedgeRoundRectCallout">
            <a:avLst>
              <a:gd name="adj1" fmla="val -73216"/>
              <a:gd name="adj2" fmla="val 475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print_header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5396552"/>
            <a:ext cx="10515600" cy="10206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print_header()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print_header()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12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</a:t>
            </a:r>
            <a:r>
              <a:rPr lang="en-US" dirty="0"/>
              <a:t>, Debugging and Troubleshooting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Icons from </a:t>
            </a:r>
            <a:r>
              <a:rPr lang="en-US" sz="2000" dirty="0">
                <a:hlinkClick r:id="rId6"/>
              </a:rPr>
              <a:t>http://www.flaticon.com/</a:t>
            </a:r>
            <a:r>
              <a:rPr lang="en-US" sz="2000" dirty="0"/>
              <a:t> (credits: </a:t>
            </a:r>
            <a:r>
              <a:rPr lang="en-US" sz="2000" dirty="0" err="1"/>
              <a:t>Freepik</a:t>
            </a:r>
            <a:r>
              <a:rPr lang="en-US" sz="2000" dirty="0"/>
              <a:t>, </a:t>
            </a:r>
            <a:r>
              <a:rPr lang="en-US" sz="2000" dirty="0" err="1"/>
              <a:t>Madebyoliver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</a:t>
            </a:r>
            <a:r>
              <a:rPr lang="en-US" dirty="0" smtClean="0"/>
              <a:t>Functions</a:t>
            </a:r>
            <a:r>
              <a:rPr lang="en-US" dirty="0"/>
              <a:t>?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manageable programming</a:t>
            </a:r>
          </a:p>
          <a:p>
            <a:pPr lvl="1">
              <a:lnSpc>
                <a:spcPts val="3600"/>
              </a:lnSpc>
            </a:pPr>
            <a:r>
              <a:rPr lang="en-US" dirty="0"/>
              <a:t>Splits large problems into small pieces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Better organization of the program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readability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understandability</a:t>
            </a:r>
          </a:p>
          <a:p>
            <a:pPr>
              <a:lnSpc>
                <a:spcPts val="3600"/>
              </a:lnSpc>
            </a:pPr>
            <a:r>
              <a:rPr lang="en-US" dirty="0"/>
              <a:t>Avoiding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repeating code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maintainability</a:t>
            </a:r>
          </a:p>
          <a:p>
            <a:pPr>
              <a:lnSpc>
                <a:spcPts val="3600"/>
              </a:lnSpc>
            </a:pPr>
            <a:r>
              <a:rPr lang="en-US" dirty="0"/>
              <a:t>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Using existing </a:t>
            </a:r>
            <a:r>
              <a:rPr lang="en-US" dirty="0" smtClean="0"/>
              <a:t>Functions </a:t>
            </a:r>
            <a:r>
              <a:rPr lang="en-US" dirty="0"/>
              <a:t>several times</a:t>
            </a:r>
            <a:endParaRPr lang="bg-BG" dirty="0"/>
          </a:p>
        </p:txBody>
      </p:sp>
      <p:pic>
        <p:nvPicPr>
          <p:cNvPr id="6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83" y="1202888"/>
            <a:ext cx="2414829" cy="2388836"/>
          </a:xfrm>
          <a:prstGeom prst="rect">
            <a:avLst/>
          </a:prstGeom>
          <a:solidFill>
            <a:schemeClr val="accent1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3" name="Group 2"/>
          <p:cNvGrpSpPr/>
          <p:nvPr/>
        </p:nvGrpSpPr>
        <p:grpSpPr>
          <a:xfrm>
            <a:off x="7964203" y="3920914"/>
            <a:ext cx="3604417" cy="2403686"/>
            <a:chOff x="7783982" y="3657600"/>
            <a:chExt cx="3964859" cy="2644055"/>
          </a:xfrm>
        </p:grpSpPr>
        <p:pic>
          <p:nvPicPr>
            <p:cNvPr id="2050" name="Picture 2" descr="Резултат с изображение за benefit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3982" y="3657600"/>
              <a:ext cx="3964859" cy="2644055"/>
            </a:xfrm>
            <a:prstGeom prst="rect">
              <a:avLst/>
            </a:prstGeom>
            <a:noFill/>
            <a:ln>
              <a:solidFill>
                <a:srgbClr val="76769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923212" y="5184720"/>
              <a:ext cx="1828800" cy="5302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pPr algn="ctr"/>
              <a:r>
                <a:rPr 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Functions</a:t>
              </a:r>
              <a:endPara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38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1707085"/>
            <a:ext cx="10820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get_product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num1, num2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):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num1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num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2</a:t>
            </a:r>
            <a:endParaRPr lang="en-GB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70011" y="2254410"/>
            <a:ext cx="3886201" cy="591512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97458" y="3655564"/>
            <a:ext cx="11804822" cy="2612369"/>
          </a:xfrm>
        </p:spPr>
        <p:txBody>
          <a:bodyPr/>
          <a:lstStyle/>
          <a:p>
            <a:r>
              <a:rPr lang="en-US" dirty="0" smtClean="0"/>
              <a:t>Variables </a:t>
            </a:r>
            <a:r>
              <a:rPr lang="en-US" dirty="0"/>
              <a:t>inside a </a:t>
            </a:r>
            <a:r>
              <a:rPr lang="en-US" dirty="0" smtClean="0"/>
              <a:t>Function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297458" y="933325"/>
            <a:ext cx="2501255" cy="730329"/>
          </a:xfrm>
          <a:prstGeom prst="wedgeRoundRectCallout">
            <a:avLst>
              <a:gd name="adj1" fmla="val 32050"/>
              <a:gd name="adj2" fmla="val 832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5408612" y="1059126"/>
            <a:ext cx="2141887" cy="637601"/>
          </a:xfrm>
          <a:prstGeom prst="wedgeRoundRectCallout">
            <a:avLst>
              <a:gd name="adj1" fmla="val -75511"/>
              <a:gd name="adj2" fmla="val 648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6863984" y="1663654"/>
            <a:ext cx="1620387" cy="983709"/>
          </a:xfrm>
          <a:prstGeom prst="wedgeRoundRectCallout">
            <a:avLst>
              <a:gd name="adj1" fmla="val -98963"/>
              <a:gd name="adj2" fmla="val 430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4212" y="4342778"/>
            <a:ext cx="10820400" cy="14369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get_product</a:t>
            </a: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num1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num2</a:t>
            </a: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result = num1 * num2</a:t>
            </a:r>
            <a:endParaRPr lang="en-GB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return </a:t>
            </a: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result</a:t>
            </a:r>
            <a:endParaRPr lang="en-GB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Rectangle 20"/>
          <p:cNvSpPr/>
          <p:nvPr/>
        </p:nvSpPr>
        <p:spPr>
          <a:xfrm>
            <a:off x="1293811" y="4837832"/>
            <a:ext cx="3581401" cy="41996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AutoShape 23"/>
          <p:cNvSpPr>
            <a:spLocks noChangeArrowheads="1"/>
          </p:cNvSpPr>
          <p:nvPr/>
        </p:nvSpPr>
        <p:spPr bwMode="auto">
          <a:xfrm>
            <a:off x="5910563" y="4147418"/>
            <a:ext cx="1620387" cy="983709"/>
          </a:xfrm>
          <a:prstGeom prst="wedgeRoundRectCallout">
            <a:avLst>
              <a:gd name="adj1" fmla="val -98963"/>
              <a:gd name="adj2" fmla="val 430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Variable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207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Functions </a:t>
            </a:r>
            <a:r>
              <a:rPr lang="en-US" dirty="0"/>
              <a:t>are first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declared</a:t>
            </a:r>
            <a:r>
              <a:rPr lang="en-US" dirty="0"/>
              <a:t>, then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</a:t>
            </a:r>
            <a:r>
              <a:rPr lang="en-US" dirty="0"/>
              <a:t> (many times)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 </a:t>
            </a:r>
            <a:r>
              <a:rPr lang="en-US" dirty="0"/>
              <a:t>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 (called) </a:t>
            </a:r>
            <a:r>
              <a:rPr lang="en-US" dirty="0"/>
              <a:t>by their name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: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0670" y="2161096"/>
            <a:ext cx="10515600" cy="10570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print_header():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print("----------")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</a:t>
            </a: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0670" y="5551539"/>
            <a:ext cx="10515600" cy="546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print_header()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8298270" y="2483158"/>
            <a:ext cx="2462100" cy="1114328"/>
          </a:xfrm>
          <a:prstGeom prst="wedgeRoundRectCallout">
            <a:avLst>
              <a:gd name="adj1" fmla="val -132103"/>
              <a:gd name="adj2" fmla="val -506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Declaration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5408612" y="4895493"/>
            <a:ext cx="2286000" cy="1114328"/>
          </a:xfrm>
          <a:prstGeom prst="wedgeRoundRectCallout">
            <a:avLst>
              <a:gd name="adj1" fmla="val -96170"/>
              <a:gd name="adj2" fmla="val 330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Invocation</a:t>
            </a:r>
          </a:p>
        </p:txBody>
      </p:sp>
    </p:spTree>
    <p:extLst>
      <p:ext uri="{BB962C8B-B14F-4D97-AF65-F5344CB8AC3E}">
        <p14:creationId xmlns:p14="http://schemas.microsoft.com/office/powerpoint/2010/main" val="24493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Function </a:t>
            </a:r>
            <a:r>
              <a:rPr lang="en-US" dirty="0"/>
              <a:t>can be invoked </a:t>
            </a:r>
            <a:r>
              <a:rPr lang="en-US" dirty="0" smtClean="0"/>
              <a:t>from everywhere in the scope, where it is defined: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</a:t>
            </a:r>
            <a:r>
              <a:rPr lang="en-US" dirty="0" smtClean="0"/>
              <a:t>Function </a:t>
            </a:r>
            <a:r>
              <a:rPr lang="en-US" dirty="0"/>
              <a:t>(2)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36303" y="3595561"/>
            <a:ext cx="4868124" cy="13930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print_header():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print_header_top()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print_header_bottom()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70427" y="2883971"/>
            <a:ext cx="5181600" cy="68764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Even 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6214605" y="3586852"/>
            <a:ext cx="4868124" cy="9529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crash():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crash()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5748728" y="2875262"/>
            <a:ext cx="5908283" cy="72029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Even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Its own body</a:t>
            </a:r>
            <a:r>
              <a:rPr lang="en-US" dirty="0"/>
              <a:t> </a:t>
            </a:r>
            <a:r>
              <a:rPr lang="en-US" dirty="0" smtClean="0"/>
              <a:t>- recursion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3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2310</Words>
  <Application>Microsoft Office PowerPoint</Application>
  <PresentationFormat>По избор</PresentationFormat>
  <Paragraphs>520</Paragraphs>
  <Slides>52</Slides>
  <Notes>13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52</vt:i4>
      </vt:variant>
    </vt:vector>
  </HeadingPairs>
  <TitlesOfParts>
    <vt:vector size="58" baseType="lpstr">
      <vt:lpstr>Arial</vt:lpstr>
      <vt:lpstr>Calibri</vt:lpstr>
      <vt:lpstr>Consolas</vt:lpstr>
      <vt:lpstr>Wingdings</vt:lpstr>
      <vt:lpstr>Wingdings 2</vt:lpstr>
      <vt:lpstr>SoftUni 16x9</vt:lpstr>
      <vt:lpstr>Function, Debugging and Troubleshooting Code</vt:lpstr>
      <vt:lpstr>Table of Contents</vt:lpstr>
      <vt:lpstr>Questions?</vt:lpstr>
      <vt:lpstr>Declaring and Invoking Functions</vt:lpstr>
      <vt:lpstr>Simple Functions</vt:lpstr>
      <vt:lpstr>Why Use Functions?</vt:lpstr>
      <vt:lpstr>Declaring Functions</vt:lpstr>
      <vt:lpstr>Invoking a Function</vt:lpstr>
      <vt:lpstr>Invoking a Function (2)</vt:lpstr>
      <vt:lpstr>Problem: Blank Receipt</vt:lpstr>
      <vt:lpstr>Solution: Blank Receipt</vt:lpstr>
      <vt:lpstr>Functions with Parameters</vt:lpstr>
      <vt:lpstr>Function Parameters</vt:lpstr>
      <vt:lpstr>Function Parameters (2)</vt:lpstr>
      <vt:lpstr>Problem: Sign of Integer Number</vt:lpstr>
      <vt:lpstr>Solution: Sign of Integer Number</vt:lpstr>
      <vt:lpstr>Optional Parameters</vt:lpstr>
      <vt:lpstr>Problem: Printing Triangle</vt:lpstr>
      <vt:lpstr>Solution: Printing Triangle</vt:lpstr>
      <vt:lpstr>Solution: Printing Triangle (2)</vt:lpstr>
      <vt:lpstr>Problem: Draw а Filled Square</vt:lpstr>
      <vt:lpstr>Declaring and Invoking Functions</vt:lpstr>
      <vt:lpstr>Returning Values From Functions</vt:lpstr>
      <vt:lpstr>The Return Statement</vt:lpstr>
      <vt:lpstr>Using the Return Values</vt:lpstr>
      <vt:lpstr>Temperature Conversion – Example</vt:lpstr>
      <vt:lpstr>Problem: Calculate Triangle Area</vt:lpstr>
      <vt:lpstr>Solution: Calculate Triangle Area</vt:lpstr>
      <vt:lpstr>Problem: Power Function</vt:lpstr>
      <vt:lpstr>Overloading Functions</vt:lpstr>
      <vt:lpstr>Function Signature</vt:lpstr>
      <vt:lpstr>Overloading Functions</vt:lpstr>
      <vt:lpstr>Problem: Greater of Two Values</vt:lpstr>
      <vt:lpstr>Returning Values and Overloading</vt:lpstr>
      <vt:lpstr>Program Execution Flow</vt:lpstr>
      <vt:lpstr>Program Execution</vt:lpstr>
      <vt:lpstr>Program Execution – Call Stack</vt:lpstr>
      <vt:lpstr>Problem: Multiply Even by Odd Digits</vt:lpstr>
      <vt:lpstr>Debugging the Code</vt:lpstr>
      <vt:lpstr>Debugging the Code</vt:lpstr>
      <vt:lpstr>Debugging in PyCharm debugger</vt:lpstr>
      <vt:lpstr>Using the PyCharm</vt:lpstr>
      <vt:lpstr>Functions – Naming and Best Practices</vt:lpstr>
      <vt:lpstr>Naming Functions</vt:lpstr>
      <vt:lpstr>Naming Function Parameters</vt:lpstr>
      <vt:lpstr>Functions – Best Practices</vt:lpstr>
      <vt:lpstr>Code Structure and Code Formatting</vt:lpstr>
      <vt:lpstr>Debugging and Program Flow</vt:lpstr>
      <vt:lpstr>Summary</vt:lpstr>
      <vt:lpstr>Functions, Debugging and Troubleshooting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Methods, Debugging and Troubleshooting Code</dc:title>
  <dc:subject>Programming Fundamentals Course</dc:subject>
  <dc:creator/>
  <cp:keywords>C#, programming, course, SoftUni, Software University</cp:keywords>
  <dc:description>https://softuni.bg/courses/programming-fundamentals</dc:description>
  <cp:lastModifiedBy/>
  <cp:revision>1</cp:revision>
  <dcterms:created xsi:type="dcterms:W3CDTF">2014-01-02T17:00:34Z</dcterms:created>
  <dcterms:modified xsi:type="dcterms:W3CDTF">2017-07-10T08:51:59Z</dcterms:modified>
  <cp:category>programming, software engineering, quality code, methods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